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2192000" cy="6858000"/>
  <p:notesSz cx="9872663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194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592226" y="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0BA91-1608-42C0-B169-E182FF0B2A70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592226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32161-EC64-4689-A605-3F187C7C6E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7623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68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888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305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8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19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497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504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373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513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47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126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DCA19-A12A-4877-9681-E6D0482CF327}" type="datetimeFigureOut">
              <a:rPr lang="hu-HU" smtClean="0"/>
              <a:t>2023.06.12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265B-D294-4D31-9D63-29C1422219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00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um 4" hidden="1">
            <a:extLst>
              <a:ext uri="{FF2B5EF4-FFF2-40B4-BE49-F238E27FC236}">
                <a16:creationId xmlns:a16="http://schemas.microsoft.com/office/drawing/2014/main" xmlns="" id="{06846F91-7C25-459B-A7C5-9D01F3FD8C0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think-cell Slide" r:id="rId5" imgW="415" imgH="416" progId="TCLayout.ActiveDocument.1">
                  <p:embed/>
                </p:oleObj>
              </mc:Choice>
              <mc:Fallback>
                <p:oleObj name="think-cell Slide" r:id="rId5" imgW="415" imgH="416" progId="TCLayout.ActiveDocument.1">
                  <p:embed/>
                  <p:pic>
                    <p:nvPicPr>
                      <p:cNvPr id="5" name="Objektum 4" hidden="1">
                        <a:extLst>
                          <a:ext uri="{FF2B5EF4-FFF2-40B4-BE49-F238E27FC236}">
                            <a16:creationId xmlns:a16="http://schemas.microsoft.com/office/drawing/2014/main" xmlns="" id="{06846F91-7C25-459B-A7C5-9D01F3FD8C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églalap 3" hidden="1">
            <a:extLst>
              <a:ext uri="{FF2B5EF4-FFF2-40B4-BE49-F238E27FC236}">
                <a16:creationId xmlns:a16="http://schemas.microsoft.com/office/drawing/2014/main" xmlns="" id="{A1CCAFAA-7C2A-418B-992A-50563F4539B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hu-HU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FA97E1C3-97C1-46C9-942D-91E9B92B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57" y="172039"/>
            <a:ext cx="10515600" cy="566204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Városi intézmény felépítése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47868BA6-DCF0-430D-9B26-DB436D9A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57437" y="6324599"/>
            <a:ext cx="2743200" cy="365125"/>
          </a:xfrm>
        </p:spPr>
        <p:txBody>
          <a:bodyPr/>
          <a:lstStyle/>
          <a:p>
            <a:pPr>
              <a:defRPr/>
            </a:pPr>
            <a:fld id="{B71DDA89-2CAF-4C66-9E06-4A5141ED5437}" type="slidenum">
              <a:rPr lang="hu-H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</a:t>
            </a:fld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8C819649-7CEF-4ACE-A262-6CBD444E06F8}"/>
              </a:ext>
            </a:extLst>
          </p:cNvPr>
          <p:cNvSpPr/>
          <p:nvPr/>
        </p:nvSpPr>
        <p:spPr>
          <a:xfrm>
            <a:off x="3897411" y="760353"/>
            <a:ext cx="1089241" cy="504106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Főigazgató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xmlns="" id="{E5DBA36F-FC29-43AA-9F38-AE9108A1D406}"/>
              </a:ext>
            </a:extLst>
          </p:cNvPr>
          <p:cNvSpPr/>
          <p:nvPr/>
        </p:nvSpPr>
        <p:spPr>
          <a:xfrm>
            <a:off x="2552948" y="2198357"/>
            <a:ext cx="1089241" cy="446943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Intézeti főgyógyszerész, gyógyszerészek</a:t>
            </a:r>
            <a:endParaRPr lang="hu-H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Összekötő: szögletes 15">
            <a:extLst>
              <a:ext uri="{FF2B5EF4-FFF2-40B4-BE49-F238E27FC236}">
                <a16:creationId xmlns:a16="http://schemas.microsoft.com/office/drawing/2014/main" xmlns="" id="{68191EBF-E37B-476C-A3E0-4F34118626DF}"/>
              </a:ext>
            </a:extLst>
          </p:cNvPr>
          <p:cNvCxnSpPr>
            <a:cxnSpLocks/>
            <a:stCxn id="6" idx="2"/>
            <a:endCxn id="97" idx="0"/>
          </p:cNvCxnSpPr>
          <p:nvPr/>
        </p:nvCxnSpPr>
        <p:spPr>
          <a:xfrm rot="5400000">
            <a:off x="2974442" y="204305"/>
            <a:ext cx="407436" cy="252774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Összekötő: szögletes 29">
            <a:extLst>
              <a:ext uri="{FF2B5EF4-FFF2-40B4-BE49-F238E27FC236}">
                <a16:creationId xmlns:a16="http://schemas.microsoft.com/office/drawing/2014/main" xmlns="" id="{48A7C490-32EA-4B1E-BD2F-1351EE4FAF3C}"/>
              </a:ext>
            </a:extLst>
          </p:cNvPr>
          <p:cNvCxnSpPr>
            <a:cxnSpLocks/>
            <a:stCxn id="6" idx="2"/>
            <a:endCxn id="100" idx="0"/>
          </p:cNvCxnSpPr>
          <p:nvPr/>
        </p:nvCxnSpPr>
        <p:spPr>
          <a:xfrm rot="5400000">
            <a:off x="3567021" y="795006"/>
            <a:ext cx="405559" cy="134446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Összekötő: szögletes 43">
            <a:extLst>
              <a:ext uri="{FF2B5EF4-FFF2-40B4-BE49-F238E27FC236}">
                <a16:creationId xmlns:a16="http://schemas.microsoft.com/office/drawing/2014/main" xmlns="" id="{8170CA0C-276F-4424-A974-5FC43358E592}"/>
              </a:ext>
            </a:extLst>
          </p:cNvPr>
          <p:cNvCxnSpPr>
            <a:cxnSpLocks/>
            <a:stCxn id="6" idx="2"/>
            <a:endCxn id="71" idx="0"/>
          </p:cNvCxnSpPr>
          <p:nvPr/>
        </p:nvCxnSpPr>
        <p:spPr>
          <a:xfrm rot="5400000">
            <a:off x="2610919" y="1206488"/>
            <a:ext cx="1773142" cy="1889084"/>
          </a:xfrm>
          <a:prstGeom prst="bentConnector3">
            <a:avLst>
              <a:gd name="adj1" fmla="val 9257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Összekötő: szögletes 44">
            <a:extLst>
              <a:ext uri="{FF2B5EF4-FFF2-40B4-BE49-F238E27FC236}">
                <a16:creationId xmlns:a16="http://schemas.microsoft.com/office/drawing/2014/main" xmlns="" id="{E5002E37-5854-41EE-9D1D-2BEEF00A4661}"/>
              </a:ext>
            </a:extLst>
          </p:cNvPr>
          <p:cNvCxnSpPr>
            <a:cxnSpLocks/>
            <a:stCxn id="6" idx="2"/>
            <a:endCxn id="66" idx="0"/>
          </p:cNvCxnSpPr>
          <p:nvPr/>
        </p:nvCxnSpPr>
        <p:spPr>
          <a:xfrm rot="16200000" flipH="1">
            <a:off x="4173741" y="1532750"/>
            <a:ext cx="1806205" cy="1269622"/>
          </a:xfrm>
          <a:prstGeom prst="bentConnector3">
            <a:avLst>
              <a:gd name="adj1" fmla="val 9120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églalap 123">
            <a:extLst>
              <a:ext uri="{FF2B5EF4-FFF2-40B4-BE49-F238E27FC236}">
                <a16:creationId xmlns:a16="http://schemas.microsoft.com/office/drawing/2014/main" xmlns="" id="{09115482-B447-4BF8-B2FE-D3CBEB3AF1DB}"/>
              </a:ext>
            </a:extLst>
          </p:cNvPr>
          <p:cNvSpPr/>
          <p:nvPr/>
        </p:nvSpPr>
        <p:spPr>
          <a:xfrm>
            <a:off x="186388" y="2189933"/>
            <a:ext cx="1089241" cy="45536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Főigazgatói titkárság</a:t>
            </a:r>
          </a:p>
        </p:txBody>
      </p:sp>
      <p:cxnSp>
        <p:nvCxnSpPr>
          <p:cNvPr id="125" name="Összekötő: szögletes 124">
            <a:extLst>
              <a:ext uri="{FF2B5EF4-FFF2-40B4-BE49-F238E27FC236}">
                <a16:creationId xmlns:a16="http://schemas.microsoft.com/office/drawing/2014/main" xmlns="" id="{B7A23999-44EA-4C8B-B21F-6348D41D5693}"/>
              </a:ext>
            </a:extLst>
          </p:cNvPr>
          <p:cNvCxnSpPr>
            <a:cxnSpLocks/>
            <a:stCxn id="6" idx="2"/>
            <a:endCxn id="124" idx="2"/>
          </p:cNvCxnSpPr>
          <p:nvPr/>
        </p:nvCxnSpPr>
        <p:spPr>
          <a:xfrm rot="5400000">
            <a:off x="1896100" y="99369"/>
            <a:ext cx="1380842" cy="3711023"/>
          </a:xfrm>
          <a:prstGeom prst="bentConnector3">
            <a:avLst>
              <a:gd name="adj1" fmla="val 11206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églalap 63">
            <a:extLst>
              <a:ext uri="{FF2B5EF4-FFF2-40B4-BE49-F238E27FC236}">
                <a16:creationId xmlns:a16="http://schemas.microsoft.com/office/drawing/2014/main" xmlns="" id="{3CF5EABF-13AC-48B1-8440-F4CF2A0D1131}"/>
              </a:ext>
            </a:extLst>
          </p:cNvPr>
          <p:cNvSpPr/>
          <p:nvPr/>
        </p:nvSpPr>
        <p:spPr>
          <a:xfrm>
            <a:off x="1373207" y="2189223"/>
            <a:ext cx="1089241" cy="45607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Megyei döntéselőkészítés és koordináció</a:t>
            </a:r>
          </a:p>
        </p:txBody>
      </p:sp>
      <p:cxnSp>
        <p:nvCxnSpPr>
          <p:cNvPr id="76" name="Összekötő: szögletes 32">
            <a:extLst>
              <a:ext uri="{FF2B5EF4-FFF2-40B4-BE49-F238E27FC236}">
                <a16:creationId xmlns:a16="http://schemas.microsoft.com/office/drawing/2014/main" xmlns="" id="{40F6C71C-C76F-4B60-AD84-94A626C3454F}"/>
              </a:ext>
            </a:extLst>
          </p:cNvPr>
          <p:cNvCxnSpPr>
            <a:cxnSpLocks/>
            <a:stCxn id="6" idx="2"/>
            <a:endCxn id="64" idx="2"/>
          </p:cNvCxnSpPr>
          <p:nvPr/>
        </p:nvCxnSpPr>
        <p:spPr>
          <a:xfrm rot="5400000">
            <a:off x="2489511" y="692776"/>
            <a:ext cx="1380839" cy="2524204"/>
          </a:xfrm>
          <a:prstGeom prst="bentConnector3">
            <a:avLst>
              <a:gd name="adj1" fmla="val 11193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églalap 96">
            <a:extLst>
              <a:ext uri="{FF2B5EF4-FFF2-40B4-BE49-F238E27FC236}">
                <a16:creationId xmlns:a16="http://schemas.microsoft.com/office/drawing/2014/main" xmlns="" id="{69F7BF56-C4E9-4110-A160-B7DE3D05CA15}"/>
              </a:ext>
            </a:extLst>
          </p:cNvPr>
          <p:cNvSpPr/>
          <p:nvPr/>
        </p:nvSpPr>
        <p:spPr>
          <a:xfrm>
            <a:off x="1369667" y="1671895"/>
            <a:ext cx="1089241" cy="44506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Integritás felelős</a:t>
            </a:r>
          </a:p>
        </p:txBody>
      </p:sp>
      <p:sp>
        <p:nvSpPr>
          <p:cNvPr id="100" name="Téglalap 99">
            <a:extLst>
              <a:ext uri="{FF2B5EF4-FFF2-40B4-BE49-F238E27FC236}">
                <a16:creationId xmlns:a16="http://schemas.microsoft.com/office/drawing/2014/main" xmlns="" id="{E5DBA36F-FC29-43AA-9F38-AE9108A1D406}"/>
              </a:ext>
            </a:extLst>
          </p:cNvPr>
          <p:cNvSpPr/>
          <p:nvPr/>
        </p:nvSpPr>
        <p:spPr>
          <a:xfrm>
            <a:off x="2552947" y="1670018"/>
            <a:ext cx="1089241" cy="446943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Információbiztonsági felelős</a:t>
            </a:r>
            <a:endParaRPr lang="hu-H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3" name="Összekötő: szögletes 29">
            <a:extLst>
              <a:ext uri="{FF2B5EF4-FFF2-40B4-BE49-F238E27FC236}">
                <a16:creationId xmlns:a16="http://schemas.microsoft.com/office/drawing/2014/main" xmlns="" id="{48A7C490-32EA-4B1E-BD2F-1351EE4FAF3C}"/>
              </a:ext>
            </a:extLst>
          </p:cNvPr>
          <p:cNvCxnSpPr>
            <a:cxnSpLocks/>
            <a:stCxn id="6" idx="2"/>
            <a:endCxn id="12" idx="2"/>
          </p:cNvCxnSpPr>
          <p:nvPr/>
        </p:nvCxnSpPr>
        <p:spPr>
          <a:xfrm rot="5400000">
            <a:off x="3079381" y="1282648"/>
            <a:ext cx="1380841" cy="1344463"/>
          </a:xfrm>
          <a:prstGeom prst="bentConnector3">
            <a:avLst>
              <a:gd name="adj1" fmla="val 11206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églalap 103">
            <a:extLst>
              <a:ext uri="{FF2B5EF4-FFF2-40B4-BE49-F238E27FC236}">
                <a16:creationId xmlns:a16="http://schemas.microsoft.com/office/drawing/2014/main" xmlns="" id="{09115482-B447-4BF8-B2FE-D3CBEB3AF1DB}"/>
              </a:ext>
            </a:extLst>
          </p:cNvPr>
          <p:cNvSpPr/>
          <p:nvPr/>
        </p:nvSpPr>
        <p:spPr>
          <a:xfrm>
            <a:off x="186387" y="1661594"/>
            <a:ext cx="1089241" cy="45536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Adatvédelmi tisztségviselő</a:t>
            </a:r>
          </a:p>
        </p:txBody>
      </p:sp>
      <p:cxnSp>
        <p:nvCxnSpPr>
          <p:cNvPr id="106" name="Összekötő: szögletes 124">
            <a:extLst>
              <a:ext uri="{FF2B5EF4-FFF2-40B4-BE49-F238E27FC236}">
                <a16:creationId xmlns:a16="http://schemas.microsoft.com/office/drawing/2014/main" xmlns="" id="{B7A23999-44EA-4C8B-B21F-6348D41D5693}"/>
              </a:ext>
            </a:extLst>
          </p:cNvPr>
          <p:cNvCxnSpPr>
            <a:cxnSpLocks/>
            <a:stCxn id="6" idx="2"/>
            <a:endCxn id="104" idx="0"/>
          </p:cNvCxnSpPr>
          <p:nvPr/>
        </p:nvCxnSpPr>
        <p:spPr>
          <a:xfrm rot="5400000">
            <a:off x="2387953" y="-392486"/>
            <a:ext cx="397135" cy="371102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églalap 48">
            <a:extLst>
              <a:ext uri="{FF2B5EF4-FFF2-40B4-BE49-F238E27FC236}">
                <a16:creationId xmlns:a16="http://schemas.microsoft.com/office/drawing/2014/main" xmlns="" id="{E091A588-F94A-4F49-9E5C-A087CD7BF76F}"/>
              </a:ext>
            </a:extLst>
          </p:cNvPr>
          <p:cNvSpPr/>
          <p:nvPr/>
        </p:nvSpPr>
        <p:spPr>
          <a:xfrm>
            <a:off x="6352537" y="1649727"/>
            <a:ext cx="1089241" cy="68433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Járóbeteg</a:t>
            </a:r>
            <a:r>
              <a:rPr lang="hu-H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szakellátás és gondozás vezető főorvos</a:t>
            </a:r>
            <a:endParaRPr lang="hu-H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Cím 1">
            <a:extLst>
              <a:ext uri="{FF2B5EF4-FFF2-40B4-BE49-F238E27FC236}">
                <a16:creationId xmlns:a16="http://schemas.microsoft.com/office/drawing/2014/main" xmlns="" id="{FA97E1C3-97C1-46C9-942D-91E9B92B3D88}"/>
              </a:ext>
            </a:extLst>
          </p:cNvPr>
          <p:cNvSpPr txBox="1">
            <a:spLocks/>
          </p:cNvSpPr>
          <p:nvPr/>
        </p:nvSpPr>
        <p:spPr>
          <a:xfrm>
            <a:off x="6699032" y="172039"/>
            <a:ext cx="5090413" cy="56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SZMSZ 1. sz. melléklete</a:t>
            </a:r>
          </a:p>
        </p:txBody>
      </p:sp>
      <p:sp>
        <p:nvSpPr>
          <p:cNvPr id="66" name="Téglalap 65">
            <a:extLst>
              <a:ext uri="{FF2B5EF4-FFF2-40B4-BE49-F238E27FC236}">
                <a16:creationId xmlns:a16="http://schemas.microsoft.com/office/drawing/2014/main" xmlns="" id="{B5473C48-396C-4567-9AFD-72F4BDFB974A}"/>
              </a:ext>
            </a:extLst>
          </p:cNvPr>
          <p:cNvSpPr/>
          <p:nvPr/>
        </p:nvSpPr>
        <p:spPr>
          <a:xfrm>
            <a:off x="5167033" y="3070664"/>
            <a:ext cx="1089241" cy="50410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Ápolási igazgató </a:t>
            </a:r>
          </a:p>
        </p:txBody>
      </p:sp>
      <p:sp>
        <p:nvSpPr>
          <p:cNvPr id="71" name="Téglalap 70">
            <a:extLst>
              <a:ext uri="{FF2B5EF4-FFF2-40B4-BE49-F238E27FC236}">
                <a16:creationId xmlns:a16="http://schemas.microsoft.com/office/drawing/2014/main" xmlns="" id="{E091A588-F94A-4F49-9E5C-A087CD7BF76F}"/>
              </a:ext>
            </a:extLst>
          </p:cNvPr>
          <p:cNvSpPr/>
          <p:nvPr/>
        </p:nvSpPr>
        <p:spPr>
          <a:xfrm>
            <a:off x="2008327" y="3037601"/>
            <a:ext cx="1089241" cy="504106"/>
          </a:xfrm>
          <a:prstGeom prst="rect">
            <a:avLst/>
          </a:prstGeom>
          <a:solidFill>
            <a:srgbClr val="00B050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Orvosigazgató</a:t>
            </a:r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" name="Téglalap 71">
            <a:extLst>
              <a:ext uri="{FF2B5EF4-FFF2-40B4-BE49-F238E27FC236}">
                <a16:creationId xmlns:a16="http://schemas.microsoft.com/office/drawing/2014/main" xmlns="" id="{6A022A6C-43A9-4029-BA32-1A71D1162943}"/>
              </a:ext>
            </a:extLst>
          </p:cNvPr>
          <p:cNvSpPr/>
          <p:nvPr/>
        </p:nvSpPr>
        <p:spPr>
          <a:xfrm>
            <a:off x="7656774" y="1676525"/>
            <a:ext cx="1633862" cy="63074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Intézményi </a:t>
            </a:r>
            <a:r>
              <a:rPr lang="hu-H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infekciókontroll (kórház higiénikus, epidemiológiai szakápoló)</a:t>
            </a:r>
            <a:endParaRPr lang="hu-H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Összekötő: szögletes 119">
            <a:extLst>
              <a:ext uri="{FF2B5EF4-FFF2-40B4-BE49-F238E27FC236}">
                <a16:creationId xmlns:a16="http://schemas.microsoft.com/office/drawing/2014/main" xmlns="" id="{5B5B61AA-BD4C-4648-8654-58A9E6C9592A}"/>
              </a:ext>
            </a:extLst>
          </p:cNvPr>
          <p:cNvCxnSpPr>
            <a:cxnSpLocks/>
            <a:stCxn id="6" idx="2"/>
            <a:endCxn id="72" idx="0"/>
          </p:cNvCxnSpPr>
          <p:nvPr/>
        </p:nvCxnSpPr>
        <p:spPr>
          <a:xfrm rot="16200000" flipH="1">
            <a:off x="6251835" y="-545345"/>
            <a:ext cx="412066" cy="403167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églalap 81">
            <a:extLst>
              <a:ext uri="{FF2B5EF4-FFF2-40B4-BE49-F238E27FC236}">
                <a16:creationId xmlns:a16="http://schemas.microsoft.com/office/drawing/2014/main" xmlns="" id="{E5DBA36F-FC29-43AA-9F38-AE9108A1D406}"/>
              </a:ext>
            </a:extLst>
          </p:cNvPr>
          <p:cNvSpPr/>
          <p:nvPr/>
        </p:nvSpPr>
        <p:spPr>
          <a:xfrm>
            <a:off x="5028332" y="1676525"/>
            <a:ext cx="1089241" cy="63074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Irányító megyei intézmény által átadott tevékenység</a:t>
            </a:r>
          </a:p>
        </p:txBody>
      </p:sp>
      <p:cxnSp>
        <p:nvCxnSpPr>
          <p:cNvPr id="83" name="Összekötő: szögletes 29">
            <a:extLst>
              <a:ext uri="{FF2B5EF4-FFF2-40B4-BE49-F238E27FC236}">
                <a16:creationId xmlns:a16="http://schemas.microsoft.com/office/drawing/2014/main" xmlns="" id="{48A7C490-32EA-4B1E-BD2F-1351EE4FAF3C}"/>
              </a:ext>
            </a:extLst>
          </p:cNvPr>
          <p:cNvCxnSpPr>
            <a:cxnSpLocks/>
            <a:stCxn id="6" idx="2"/>
            <a:endCxn id="82" idx="0"/>
          </p:cNvCxnSpPr>
          <p:nvPr/>
        </p:nvCxnSpPr>
        <p:spPr>
          <a:xfrm rot="16200000" flipH="1">
            <a:off x="4801459" y="905031"/>
            <a:ext cx="412066" cy="1130921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Összekötő: szögletes 29">
            <a:extLst>
              <a:ext uri="{FF2B5EF4-FFF2-40B4-BE49-F238E27FC236}">
                <a16:creationId xmlns:a16="http://schemas.microsoft.com/office/drawing/2014/main" xmlns="" id="{48A7C490-32EA-4B1E-BD2F-1351EE4FAF3C}"/>
              </a:ext>
            </a:extLst>
          </p:cNvPr>
          <p:cNvCxnSpPr>
            <a:cxnSpLocks/>
            <a:stCxn id="6" idx="2"/>
          </p:cNvCxnSpPr>
          <p:nvPr/>
        </p:nvCxnSpPr>
        <p:spPr>
          <a:xfrm rot="16200000" flipH="1">
            <a:off x="5561587" y="144903"/>
            <a:ext cx="206032" cy="244514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H="1">
            <a:off x="466727" y="2645302"/>
            <a:ext cx="1" cy="39044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476250" y="3736054"/>
            <a:ext cx="5143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 flipV="1">
            <a:off x="466725" y="4087200"/>
            <a:ext cx="476012" cy="27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57200" y="4628571"/>
            <a:ext cx="5048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466725" y="5094457"/>
            <a:ext cx="5143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457200" y="5518785"/>
            <a:ext cx="547568" cy="152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931210" y="3593057"/>
            <a:ext cx="1001782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Minőségirányítási munkatárs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931210" y="3276473"/>
            <a:ext cx="992671" cy="26523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Jogi tanácsadó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931210" y="4471249"/>
            <a:ext cx="1014206" cy="475412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Egészségfejlesztési, Lelki egészségi fejlesztési iroda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931210" y="3977511"/>
            <a:ext cx="1014206" cy="45962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Munka- és tűzvédelmi előadó felelős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 Box 2"/>
          <p:cNvSpPr txBox="1">
            <a:spLocks noChangeArrowheads="1"/>
          </p:cNvSpPr>
          <p:nvPr/>
        </p:nvSpPr>
        <p:spPr bwMode="auto">
          <a:xfrm>
            <a:off x="931210" y="4981137"/>
            <a:ext cx="1014206" cy="35718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Központi postázó, iktató és irattáros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Egyenes összekötő 69"/>
          <p:cNvCxnSpPr>
            <a:endCxn id="61" idx="1"/>
          </p:cNvCxnSpPr>
          <p:nvPr/>
        </p:nvCxnSpPr>
        <p:spPr>
          <a:xfrm>
            <a:off x="466728" y="3391202"/>
            <a:ext cx="464482" cy="17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2"/>
          <p:cNvSpPr txBox="1">
            <a:spLocks noChangeArrowheads="1"/>
          </p:cNvSpPr>
          <p:nvPr/>
        </p:nvSpPr>
        <p:spPr bwMode="auto">
          <a:xfrm>
            <a:off x="942737" y="2859007"/>
            <a:ext cx="981144" cy="35718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Főigazgatói asszisztens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Egyenes összekötő 85"/>
          <p:cNvCxnSpPr/>
          <p:nvPr/>
        </p:nvCxnSpPr>
        <p:spPr>
          <a:xfrm>
            <a:off x="457200" y="3068109"/>
            <a:ext cx="4855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3317162" y="3084507"/>
            <a:ext cx="10287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Orvos Igazgatói Titkárság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2095747" y="4538283"/>
            <a:ext cx="914400" cy="341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Képalkotó diagnosztika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2095748" y="4932087"/>
            <a:ext cx="914400" cy="593757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Összevont laboratórium és </a:t>
            </a:r>
            <a:r>
              <a:rPr lang="hu-HU" sz="800" dirty="0" err="1" smtClean="0">
                <a:latin typeface="Calibri" pitchFamily="34" charset="0"/>
                <a:cs typeface="Arial" pitchFamily="34" charset="0"/>
              </a:rPr>
              <a:t>transzfúziológiai</a:t>
            </a:r>
            <a:r>
              <a:rPr lang="hu-HU" sz="800" dirty="0" smtClean="0">
                <a:latin typeface="Calibri" pitchFamily="34" charset="0"/>
                <a:cs typeface="Arial" pitchFamily="34" charset="0"/>
              </a:rPr>
              <a:t> osztály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2095747" y="4040663"/>
            <a:ext cx="914400" cy="419815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Krónikus fekvőbeteg osztályok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 Box 12"/>
          <p:cNvSpPr txBox="1">
            <a:spLocks noChangeArrowheads="1"/>
          </p:cNvSpPr>
          <p:nvPr/>
        </p:nvSpPr>
        <p:spPr bwMode="auto">
          <a:xfrm>
            <a:off x="2095748" y="3623310"/>
            <a:ext cx="914400" cy="341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Aktív fekvőbeteg osztályok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 Box 24"/>
          <p:cNvSpPr txBox="1">
            <a:spLocks noChangeArrowheads="1"/>
          </p:cNvSpPr>
          <p:nvPr/>
        </p:nvSpPr>
        <p:spPr bwMode="auto">
          <a:xfrm>
            <a:off x="3312306" y="4195538"/>
            <a:ext cx="1028700" cy="188530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Központi műtő 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 Box 20"/>
          <p:cNvSpPr txBox="1">
            <a:spLocks noChangeArrowheads="1"/>
          </p:cNvSpPr>
          <p:nvPr/>
        </p:nvSpPr>
        <p:spPr bwMode="auto">
          <a:xfrm>
            <a:off x="3312306" y="3610505"/>
            <a:ext cx="10287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Klinikai Szakpszichológus, pszichológus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 Box 12"/>
          <p:cNvSpPr txBox="1">
            <a:spLocks noChangeArrowheads="1"/>
          </p:cNvSpPr>
          <p:nvPr/>
        </p:nvSpPr>
        <p:spPr bwMode="auto">
          <a:xfrm>
            <a:off x="5162960" y="5924434"/>
            <a:ext cx="1015992" cy="2228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Orvos írnokok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Egyenes összekötő 10"/>
          <p:cNvCxnSpPr/>
          <p:nvPr/>
        </p:nvCxnSpPr>
        <p:spPr>
          <a:xfrm flipH="1">
            <a:off x="3189883" y="3296618"/>
            <a:ext cx="1" cy="17978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>
            <a:stCxn id="71" idx="3"/>
          </p:cNvCxnSpPr>
          <p:nvPr/>
        </p:nvCxnSpPr>
        <p:spPr>
          <a:xfrm>
            <a:off x="3097568" y="3289654"/>
            <a:ext cx="219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>
            <a:stCxn id="67" idx="3"/>
          </p:cNvCxnSpPr>
          <p:nvPr/>
        </p:nvCxnSpPr>
        <p:spPr>
          <a:xfrm>
            <a:off x="3010148" y="3793982"/>
            <a:ext cx="3148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>
            <a:stCxn id="63" idx="3"/>
          </p:cNvCxnSpPr>
          <p:nvPr/>
        </p:nvCxnSpPr>
        <p:spPr>
          <a:xfrm flipV="1">
            <a:off x="3010147" y="4250570"/>
            <a:ext cx="31486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2996994" y="4708955"/>
            <a:ext cx="1705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flipV="1">
            <a:off x="3010147" y="5094457"/>
            <a:ext cx="17973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5167033" y="3728085"/>
            <a:ext cx="1028700" cy="314325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Ápolási Igazgatói</a:t>
            </a:r>
            <a:r>
              <a:rPr kumimoji="0" lang="hu-HU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helyettes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 Box 33"/>
          <p:cNvSpPr txBox="1">
            <a:spLocks noChangeArrowheads="1"/>
          </p:cNvSpPr>
          <p:nvPr/>
        </p:nvSpPr>
        <p:spPr bwMode="auto">
          <a:xfrm>
            <a:off x="5150252" y="4140653"/>
            <a:ext cx="1028700" cy="336097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Ápolási Igazgatói Titkárság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 Box 33"/>
          <p:cNvSpPr txBox="1">
            <a:spLocks noChangeArrowheads="1"/>
          </p:cNvSpPr>
          <p:nvPr/>
        </p:nvSpPr>
        <p:spPr bwMode="auto">
          <a:xfrm>
            <a:off x="5141861" y="5276134"/>
            <a:ext cx="1028700" cy="527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Vezető szakasszisztens, asszisztensek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 Box 33"/>
          <p:cNvSpPr txBox="1">
            <a:spLocks noChangeArrowheads="1"/>
          </p:cNvSpPr>
          <p:nvPr/>
        </p:nvSpPr>
        <p:spPr bwMode="auto">
          <a:xfrm>
            <a:off x="5158642" y="4618965"/>
            <a:ext cx="1011919" cy="521324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Osztályvezető főnővérek, részlegvezető főnővérek, főápoló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 Box 24"/>
          <p:cNvSpPr txBox="1">
            <a:spLocks noChangeArrowheads="1"/>
          </p:cNvSpPr>
          <p:nvPr/>
        </p:nvSpPr>
        <p:spPr bwMode="auto">
          <a:xfrm>
            <a:off x="6429973" y="3698706"/>
            <a:ext cx="1618875" cy="344456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Központi műtő és sterilizáló egészségügyi szakdolgozók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 Box 27"/>
          <p:cNvSpPr txBox="1">
            <a:spLocks noChangeArrowheads="1"/>
          </p:cNvSpPr>
          <p:nvPr/>
        </p:nvSpPr>
        <p:spPr bwMode="auto">
          <a:xfrm>
            <a:off x="6457867" y="4102342"/>
            <a:ext cx="1590975" cy="43594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Központi gyógytorna és fizioterápiás egység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6457868" y="4909344"/>
            <a:ext cx="1618874" cy="26066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Szociális munkás</a:t>
            </a: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443917" y="4628571"/>
            <a:ext cx="1618873" cy="22302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Dietetika</a:t>
            </a: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 Box 28"/>
          <p:cNvSpPr txBox="1">
            <a:spLocks noChangeArrowheads="1"/>
          </p:cNvSpPr>
          <p:nvPr/>
        </p:nvSpPr>
        <p:spPr bwMode="auto">
          <a:xfrm>
            <a:off x="6457867" y="5244722"/>
            <a:ext cx="1618873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Intézeti, Közforgalmú Gyógyszertár asszisztensek, szakasszisztensek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 Box 25"/>
          <p:cNvSpPr txBox="1">
            <a:spLocks noChangeArrowheads="1"/>
          </p:cNvSpPr>
          <p:nvPr/>
        </p:nvSpPr>
        <p:spPr bwMode="auto">
          <a:xfrm>
            <a:off x="6457868" y="5753689"/>
            <a:ext cx="1629495" cy="170745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Betegkísérők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 Box 25"/>
          <p:cNvSpPr txBox="1">
            <a:spLocks noChangeArrowheads="1"/>
          </p:cNvSpPr>
          <p:nvPr/>
        </p:nvSpPr>
        <p:spPr bwMode="auto">
          <a:xfrm>
            <a:off x="6457867" y="5953042"/>
            <a:ext cx="1618870" cy="195966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Védőnő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7" name="Egyenes összekötő 86"/>
          <p:cNvCxnSpPr/>
          <p:nvPr/>
        </p:nvCxnSpPr>
        <p:spPr>
          <a:xfrm>
            <a:off x="6256274" y="3574770"/>
            <a:ext cx="0" cy="279286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>
            <a:stCxn id="93" idx="3"/>
          </p:cNvCxnSpPr>
          <p:nvPr/>
        </p:nvCxnSpPr>
        <p:spPr>
          <a:xfrm flipV="1">
            <a:off x="6195733" y="3885247"/>
            <a:ext cx="22361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>
            <a:stCxn id="94" idx="3"/>
          </p:cNvCxnSpPr>
          <p:nvPr/>
        </p:nvCxnSpPr>
        <p:spPr>
          <a:xfrm flipV="1">
            <a:off x="6178952" y="4306837"/>
            <a:ext cx="251023" cy="1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>
            <a:endCxn id="105" idx="1"/>
          </p:cNvCxnSpPr>
          <p:nvPr/>
        </p:nvCxnSpPr>
        <p:spPr>
          <a:xfrm>
            <a:off x="6256274" y="5039675"/>
            <a:ext cx="20159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>
            <a:stCxn id="107" idx="1"/>
          </p:cNvCxnSpPr>
          <p:nvPr/>
        </p:nvCxnSpPr>
        <p:spPr>
          <a:xfrm flipH="1" flipV="1">
            <a:off x="6170561" y="4740082"/>
            <a:ext cx="2733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>
            <a:stCxn id="108" idx="1"/>
          </p:cNvCxnSpPr>
          <p:nvPr/>
        </p:nvCxnSpPr>
        <p:spPr>
          <a:xfrm flipH="1">
            <a:off x="6256274" y="5473322"/>
            <a:ext cx="2015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>
            <a:stCxn id="109" idx="1"/>
          </p:cNvCxnSpPr>
          <p:nvPr/>
        </p:nvCxnSpPr>
        <p:spPr>
          <a:xfrm flipH="1" flipV="1">
            <a:off x="6256274" y="5839061"/>
            <a:ext cx="20159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>
            <a:stCxn id="110" idx="1"/>
          </p:cNvCxnSpPr>
          <p:nvPr/>
        </p:nvCxnSpPr>
        <p:spPr>
          <a:xfrm flipH="1">
            <a:off x="6256274" y="6051025"/>
            <a:ext cx="2015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931210" y="5394213"/>
            <a:ext cx="1014206" cy="21267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err="1" smtClean="0">
                <a:latin typeface="Calibri" pitchFamily="34" charset="0"/>
                <a:cs typeface="Arial" pitchFamily="34" charset="0"/>
              </a:rPr>
              <a:t>Study</a:t>
            </a:r>
            <a:r>
              <a:rPr lang="hu-HU" sz="800" dirty="0" smtClean="0">
                <a:latin typeface="Calibri" pitchFamily="34" charset="0"/>
                <a:cs typeface="Arial" pitchFamily="34" charset="0"/>
              </a:rPr>
              <a:t> Koordinátor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 Box 10"/>
          <p:cNvSpPr txBox="1">
            <a:spLocks noChangeArrowheads="1"/>
          </p:cNvSpPr>
          <p:nvPr/>
        </p:nvSpPr>
        <p:spPr bwMode="auto">
          <a:xfrm>
            <a:off x="931210" y="5659531"/>
            <a:ext cx="1015587" cy="28691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Projekt menedzser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Egyenes összekötő 19"/>
          <p:cNvCxnSpPr>
            <a:endCxn id="114" idx="1"/>
          </p:cNvCxnSpPr>
          <p:nvPr/>
        </p:nvCxnSpPr>
        <p:spPr>
          <a:xfrm flipV="1">
            <a:off x="466401" y="5802986"/>
            <a:ext cx="464809" cy="7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931210" y="6256121"/>
            <a:ext cx="1014206" cy="363931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Élelmezés</a:t>
            </a: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 Box 7"/>
          <p:cNvSpPr txBox="1">
            <a:spLocks noChangeArrowheads="1"/>
          </p:cNvSpPr>
          <p:nvPr/>
        </p:nvSpPr>
        <p:spPr bwMode="auto">
          <a:xfrm>
            <a:off x="931210" y="5982688"/>
            <a:ext cx="1015587" cy="210341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Mosoda</a:t>
            </a:r>
            <a:r>
              <a:rPr kumimoji="0" lang="hu-H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Egyenes összekötő 14"/>
          <p:cNvCxnSpPr>
            <a:endCxn id="116" idx="1"/>
          </p:cNvCxnSpPr>
          <p:nvPr/>
        </p:nvCxnSpPr>
        <p:spPr>
          <a:xfrm flipV="1">
            <a:off x="466401" y="6087859"/>
            <a:ext cx="464809" cy="17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490418" y="6779038"/>
            <a:ext cx="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476370" y="6545847"/>
            <a:ext cx="466367" cy="38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>
            <a:endCxn id="49" idx="0"/>
          </p:cNvCxnSpPr>
          <p:nvPr/>
        </p:nvCxnSpPr>
        <p:spPr>
          <a:xfrm>
            <a:off x="6876549" y="1470491"/>
            <a:ext cx="20609" cy="17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>
            <a:endCxn id="95" idx="3"/>
          </p:cNvCxnSpPr>
          <p:nvPr/>
        </p:nvCxnSpPr>
        <p:spPr>
          <a:xfrm flipH="1">
            <a:off x="6170561" y="5539934"/>
            <a:ext cx="85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 Box 26"/>
          <p:cNvSpPr txBox="1">
            <a:spLocks noChangeArrowheads="1"/>
          </p:cNvSpPr>
          <p:nvPr/>
        </p:nvSpPr>
        <p:spPr bwMode="auto">
          <a:xfrm>
            <a:off x="6468490" y="6256121"/>
            <a:ext cx="1618873" cy="22302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hu-HU" sz="800" dirty="0" smtClean="0">
                <a:latin typeface="Calibri" pitchFamily="34" charset="0"/>
                <a:cs typeface="Arial" pitchFamily="34" charset="0"/>
              </a:rPr>
              <a:t>Takarítási és tisztasági csoport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Egyenes összekötő 45"/>
          <p:cNvCxnSpPr>
            <a:endCxn id="111" idx="1"/>
          </p:cNvCxnSpPr>
          <p:nvPr/>
        </p:nvCxnSpPr>
        <p:spPr>
          <a:xfrm>
            <a:off x="6256274" y="6367632"/>
            <a:ext cx="2122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>
            <a:endCxn id="80" idx="3"/>
          </p:cNvCxnSpPr>
          <p:nvPr/>
        </p:nvCxnSpPr>
        <p:spPr>
          <a:xfrm flipH="1">
            <a:off x="6178952" y="6035868"/>
            <a:ext cx="77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8194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aM0RZ_BJJUyj_xugS8mg"/>
</p:tagLst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148</Words>
  <Application>Microsoft Office PowerPoint</Application>
  <PresentationFormat>Egyéni</PresentationFormat>
  <Paragraphs>45</Paragraphs>
  <Slides>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3" baseType="lpstr">
      <vt:lpstr>Office-téma</vt:lpstr>
      <vt:lpstr>think-cell Slide</vt:lpstr>
      <vt:lpstr>Városi intézmény felépítése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Irányító megyei kórház felépítése</dc:title>
  <dc:creator>Admin</dc:creator>
  <cp:lastModifiedBy>Hospi</cp:lastModifiedBy>
  <cp:revision>53</cp:revision>
  <cp:lastPrinted>2023-06-12T11:22:35Z</cp:lastPrinted>
  <dcterms:created xsi:type="dcterms:W3CDTF">2021-03-01T09:57:57Z</dcterms:created>
  <dcterms:modified xsi:type="dcterms:W3CDTF">2023-06-12T11:23:15Z</dcterms:modified>
</cp:coreProperties>
</file>